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5E4C8-4DD5-4E2B-A4A0-9B75405F6F9F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96276-DE51-42B8-9094-18A55CCD77D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CF89AF-52C7-4664-B53F-C7BCE00FE3DC}" type="slidenum">
              <a:rPr lang="ru-RU"/>
              <a:pPr/>
              <a:t>2</a:t>
            </a:fld>
            <a:endParaRPr lang="ru-RU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486EE-4474-4391-8023-F1BC49B3126D}" type="slidenum">
              <a:rPr lang="ru-RU"/>
              <a:pPr/>
              <a:t>4</a:t>
            </a:fld>
            <a:endParaRPr lang="ru-RU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A3D1AD-5FE8-4969-BF52-479409DA3300}" type="slidenum">
              <a:rPr lang="ru-RU"/>
              <a:pPr/>
              <a:t>5</a:t>
            </a:fld>
            <a:endParaRPr lang="ru-RU"/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97F7FA-277E-44C2-80A8-2ED42B89EA6B}" type="slidenum">
              <a:rPr lang="ru-RU"/>
              <a:pPr/>
              <a:t>6</a:t>
            </a:fld>
            <a:endParaRPr lang="ru-RU"/>
          </a:p>
        </p:txBody>
      </p:sp>
      <p:sp>
        <p:nvSpPr>
          <p:cNvPr id="972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5974-BA3B-4AEC-B927-ACC2FAFCFF6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944B-AB94-4221-81FA-0348881A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5974-BA3B-4AEC-B927-ACC2FAFCFF6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944B-AB94-4221-81FA-0348881A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5974-BA3B-4AEC-B927-ACC2FAFCFF6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944B-AB94-4221-81FA-0348881A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5974-BA3B-4AEC-B927-ACC2FAFCFF6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944B-AB94-4221-81FA-0348881A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5974-BA3B-4AEC-B927-ACC2FAFCFF6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944B-AB94-4221-81FA-0348881A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5974-BA3B-4AEC-B927-ACC2FAFCFF6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944B-AB94-4221-81FA-0348881A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5974-BA3B-4AEC-B927-ACC2FAFCFF6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944B-AB94-4221-81FA-0348881A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5974-BA3B-4AEC-B927-ACC2FAFCFF6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944B-AB94-4221-81FA-0348881A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5974-BA3B-4AEC-B927-ACC2FAFCFF6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944B-AB94-4221-81FA-0348881A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5974-BA3B-4AEC-B927-ACC2FAFCFF6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944B-AB94-4221-81FA-0348881A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5974-BA3B-4AEC-B927-ACC2FAFCFF6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944B-AB94-4221-81FA-0348881A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A5974-BA3B-4AEC-B927-ACC2FAFCFF6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944B-AB94-4221-81FA-0348881A95D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511300"/>
            <a:ext cx="8723313" cy="1508125"/>
          </a:xfrm>
        </p:spPr>
        <p:txBody>
          <a:bodyPr/>
          <a:lstStyle/>
          <a:p>
            <a:pPr eaLnBrk="1" hangingPunct="1"/>
            <a:r>
              <a:rPr lang="ru-RU" sz="7200" b="1" smtClean="0">
                <a:solidFill>
                  <a:schemeClr val="accent2"/>
                </a:solidFill>
              </a:rPr>
              <a:t>Системы счисления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44463" y="6216650"/>
            <a:ext cx="405606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400"/>
              <a:t>© </a:t>
            </a:r>
            <a:r>
              <a:rPr lang="ru-RU" sz="2400" i="1"/>
              <a:t>К.Ю. Поляков, 2007-2012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A29607-712A-4803-9A7E-7FFFB0D34A1D}" type="slidenum">
              <a:rPr lang="ru-RU"/>
              <a:pPr/>
              <a:t>2</a:t>
            </a:fld>
            <a:endParaRPr lang="ru-RU"/>
          </a:p>
        </p:txBody>
      </p:sp>
      <p:sp>
        <p:nvSpPr>
          <p:cNvPr id="4099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 b="1"/>
              <a:t>Определения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55600" y="850900"/>
            <a:ext cx="8140700" cy="553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0850" indent="-450850"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ru-RU" sz="2400" b="1">
                <a:solidFill>
                  <a:schemeClr val="accent2"/>
                </a:solidFill>
              </a:rPr>
              <a:t>Система счисления </a:t>
            </a:r>
            <a:r>
              <a:rPr lang="ru-RU" sz="2400"/>
              <a:t>– это способ записи </a:t>
            </a:r>
            <a:r>
              <a:rPr lang="ru-RU" sz="2400" b="1"/>
              <a:t>чисел </a:t>
            </a:r>
            <a:r>
              <a:rPr lang="ru-RU" sz="2400"/>
              <a:t> с помощью специальных знаков – </a:t>
            </a:r>
            <a:r>
              <a:rPr lang="ru-RU" sz="2400" b="1"/>
              <a:t>цифр</a:t>
            </a:r>
            <a:r>
              <a:rPr lang="ru-RU" sz="2400"/>
              <a:t>.</a:t>
            </a:r>
          </a:p>
          <a:p>
            <a:pPr marL="450850" indent="-450850"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ru-RU" sz="2400" b="1">
                <a:solidFill>
                  <a:schemeClr val="accent2"/>
                </a:solidFill>
              </a:rPr>
              <a:t>Числа:</a:t>
            </a:r>
            <a:br>
              <a:rPr lang="ru-RU" sz="2400" b="1">
                <a:solidFill>
                  <a:schemeClr val="accent2"/>
                </a:solidFill>
              </a:rPr>
            </a:br>
            <a:r>
              <a:rPr lang="ru-RU" sz="2400"/>
              <a:t>123, 45678, </a:t>
            </a:r>
            <a:r>
              <a:rPr lang="en-US" sz="2400"/>
              <a:t>1010011, CXL</a:t>
            </a:r>
          </a:p>
          <a:p>
            <a:pPr marL="450850" indent="-450850"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ru-RU" sz="2400" b="1">
                <a:solidFill>
                  <a:schemeClr val="accent2"/>
                </a:solidFill>
              </a:rPr>
              <a:t>Цифры</a:t>
            </a:r>
            <a:r>
              <a:rPr lang="en-US" sz="2400" b="1">
                <a:solidFill>
                  <a:schemeClr val="accent2"/>
                </a:solidFill>
              </a:rPr>
              <a:t>:</a:t>
            </a:r>
            <a:r>
              <a:rPr lang="ru-RU" sz="2400" b="1">
                <a:solidFill>
                  <a:schemeClr val="accent2"/>
                </a:solidFill>
              </a:rPr>
              <a:t/>
            </a:r>
            <a:br>
              <a:rPr lang="ru-RU" sz="2400" b="1">
                <a:solidFill>
                  <a:schemeClr val="accent2"/>
                </a:solidFill>
              </a:rPr>
            </a:br>
            <a:r>
              <a:rPr lang="ru-RU" sz="2400"/>
              <a:t>0, 1, 2, …         </a:t>
            </a:r>
            <a:r>
              <a:rPr lang="en-US" sz="2400"/>
              <a:t>I, V, X, L, …</a:t>
            </a:r>
          </a:p>
          <a:p>
            <a:pPr marL="450850" indent="-450850"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ru-RU" sz="2400" b="1">
                <a:solidFill>
                  <a:schemeClr val="accent2"/>
                </a:solidFill>
              </a:rPr>
              <a:t>Алфавит </a:t>
            </a:r>
            <a:r>
              <a:rPr lang="ru-RU" sz="2400"/>
              <a:t>– это набор </a:t>
            </a:r>
            <a:r>
              <a:rPr lang="ru-RU" sz="2400" b="1"/>
              <a:t>цифр</a:t>
            </a:r>
            <a:r>
              <a:rPr lang="ru-RU" sz="2400"/>
              <a:t>.  </a:t>
            </a:r>
            <a:r>
              <a:rPr lang="en-US" sz="2400"/>
              <a:t>{0, 1, 2, 3, 4, 5, 6, 7, 8, 9}</a:t>
            </a:r>
            <a:endParaRPr lang="ru-RU" sz="2400"/>
          </a:p>
          <a:p>
            <a:pPr marL="450850" indent="-450850"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ru-RU" sz="2400" b="1">
                <a:solidFill>
                  <a:schemeClr val="accent2"/>
                </a:solidFill>
              </a:rPr>
              <a:t>Типы систем счисления:</a:t>
            </a:r>
          </a:p>
          <a:p>
            <a:pPr marL="990600" lvl="1" indent="-360363" eaLnBrk="0" hangingPunct="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2400" b="1"/>
              <a:t>непозиционные</a:t>
            </a:r>
            <a:r>
              <a:rPr lang="ru-RU" sz="2400" b="1">
                <a:solidFill>
                  <a:schemeClr val="accent2"/>
                </a:solidFill>
              </a:rPr>
              <a:t> </a:t>
            </a:r>
            <a:r>
              <a:rPr lang="ru-RU" sz="2400"/>
              <a:t>– значение цифры не зависит от ее места </a:t>
            </a:r>
            <a:r>
              <a:rPr lang="ru-RU" sz="2400" i="1"/>
              <a:t>(позиции)</a:t>
            </a:r>
            <a:r>
              <a:rPr lang="ru-RU" sz="2400"/>
              <a:t> в записи числа;</a:t>
            </a:r>
          </a:p>
          <a:p>
            <a:pPr marL="990600" lvl="1" indent="-360363" eaLnBrk="0" hangingPunct="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2400" b="1"/>
              <a:t>позиционные</a:t>
            </a:r>
            <a:r>
              <a:rPr lang="ru-RU" sz="2400"/>
              <a:t> – зависит…</a:t>
            </a:r>
          </a:p>
          <a:p>
            <a:pPr marL="450850" indent="-450850" eaLnBrk="0" hangingPunct="0">
              <a:spcBef>
                <a:spcPct val="50000"/>
              </a:spcBef>
              <a:buFont typeface="Wingdings" pitchFamily="2" charset="2"/>
              <a:buNone/>
            </a:pP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511300"/>
            <a:ext cx="8723313" cy="1508125"/>
          </a:xfrm>
        </p:spPr>
        <p:txBody>
          <a:bodyPr/>
          <a:lstStyle/>
          <a:p>
            <a:pPr eaLnBrk="1" hangingPunct="1"/>
            <a:r>
              <a:rPr lang="ru-RU" sz="7200" b="1" smtClean="0">
                <a:solidFill>
                  <a:schemeClr val="accent2"/>
                </a:solidFill>
              </a:rPr>
              <a:t>Системы счисления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44463" y="6216650"/>
            <a:ext cx="405606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400"/>
              <a:t>© </a:t>
            </a:r>
            <a:r>
              <a:rPr lang="ru-RU" sz="2400" i="1"/>
              <a:t>К.Ю. Поляков, 2007-2012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74675" y="4378325"/>
            <a:ext cx="8369300" cy="1397000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4000" b="1" smtClean="0"/>
              <a:t>Тема 2. Двоичная система счисления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6FCE076-5FDC-479F-9B70-A4DB69C271FB}" type="slidenum">
              <a:rPr lang="ru-RU"/>
              <a:pPr/>
              <a:t>4</a:t>
            </a:fld>
            <a:endParaRPr lang="ru-RU"/>
          </a:p>
        </p:txBody>
      </p:sp>
      <p:sp>
        <p:nvSpPr>
          <p:cNvPr id="17411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395288" y="188913"/>
            <a:ext cx="81407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200" b="1" dirty="0" smtClean="0">
                <a:solidFill>
                  <a:schemeClr val="accent2"/>
                </a:solidFill>
              </a:rPr>
              <a:t>Двоичная система</a:t>
            </a:r>
            <a:endParaRPr lang="ru-RU" sz="3000" b="1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95288" y="835025"/>
            <a:ext cx="4446602" cy="127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ru-RU" sz="2400" b="1" dirty="0" smtClean="0"/>
              <a:t>Алфавит</a:t>
            </a:r>
            <a:r>
              <a:rPr lang="ru-RU" sz="2400" b="1" dirty="0"/>
              <a:t>: </a:t>
            </a:r>
            <a:r>
              <a:rPr lang="en-US" sz="2400" dirty="0"/>
              <a:t>0, 1</a:t>
            </a:r>
            <a:br>
              <a:rPr lang="en-US" sz="2400" dirty="0"/>
            </a:br>
            <a:r>
              <a:rPr lang="ru-RU" sz="2400" b="1" dirty="0"/>
              <a:t>Основание</a:t>
            </a:r>
            <a:r>
              <a:rPr lang="ru-RU" sz="2400" dirty="0"/>
              <a:t> (количество цифр): </a:t>
            </a:r>
            <a:r>
              <a:rPr lang="ru-RU" sz="2400" b="1" dirty="0" smtClean="0"/>
              <a:t>2</a:t>
            </a:r>
            <a:endParaRPr lang="en-US" sz="2400" b="1" dirty="0" smtClean="0"/>
          </a:p>
          <a:p>
            <a:pPr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ru-RU" sz="2400" b="1" dirty="0" smtClean="0"/>
              <a:t>Перевод целых чисел</a:t>
            </a:r>
            <a:endParaRPr lang="ru-RU" sz="2400" b="1" dirty="0"/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539750" y="2060575"/>
            <a:ext cx="1163638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chemeClr val="accent2"/>
                </a:solidFill>
              </a:rPr>
              <a:t>10 </a:t>
            </a:r>
            <a:r>
              <a:rPr lang="ru-RU" sz="2400" b="1">
                <a:solidFill>
                  <a:schemeClr val="accent2"/>
                </a:solidFill>
                <a:sym typeface="Symbol" pitchFamily="18" charset="2"/>
              </a:rPr>
              <a:t> </a:t>
            </a:r>
            <a:r>
              <a:rPr lang="ru-RU" sz="2400" b="1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611188" y="4437063"/>
            <a:ext cx="1163637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chemeClr val="accent2"/>
                </a:solidFill>
              </a:rPr>
              <a:t>2 </a:t>
            </a:r>
            <a:r>
              <a:rPr lang="ru-RU" sz="2400" b="1">
                <a:solidFill>
                  <a:schemeClr val="accent2"/>
                </a:solidFill>
                <a:sym typeface="Symbol" pitchFamily="18" charset="2"/>
              </a:rPr>
              <a:t> </a:t>
            </a:r>
            <a:r>
              <a:rPr lang="ru-RU" sz="2400" b="1">
                <a:solidFill>
                  <a:schemeClr val="accent2"/>
                </a:solidFill>
              </a:rPr>
              <a:t>10</a:t>
            </a: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2268538" y="2133600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19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268538" y="2133600"/>
            <a:ext cx="1295400" cy="1177925"/>
            <a:chOff x="1429" y="1344"/>
            <a:chExt cx="816" cy="742"/>
          </a:xfrm>
        </p:grpSpPr>
        <p:grpSp>
          <p:nvGrpSpPr>
            <p:cNvPr id="4" name="Group 15"/>
            <p:cNvGrpSpPr>
              <a:grpSpLocks/>
            </p:cNvGrpSpPr>
            <p:nvPr/>
          </p:nvGrpSpPr>
          <p:grpSpPr bwMode="auto">
            <a:xfrm>
              <a:off x="1791" y="1344"/>
              <a:ext cx="454" cy="499"/>
              <a:chOff x="1791" y="1344"/>
              <a:chExt cx="454" cy="499"/>
            </a:xfrm>
          </p:grpSpPr>
          <p:grpSp>
            <p:nvGrpSpPr>
              <p:cNvPr id="9" name="Group 13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17474" name="Line 10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" name="Line 11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" name="Rectangle 12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22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/>
                  <a:t>2</a:t>
                </a:r>
              </a:p>
            </p:txBody>
          </p:sp>
        </p:grpSp>
        <p:sp>
          <p:nvSpPr>
            <p:cNvPr id="17468" name="Rectangle 14"/>
            <p:cNvSpPr>
              <a:spLocks noChangeArrowheads="1"/>
            </p:cNvSpPr>
            <p:nvPr/>
          </p:nvSpPr>
          <p:spPr bwMode="auto">
            <a:xfrm>
              <a:off x="1837" y="1616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9</a:t>
              </a:r>
            </a:p>
          </p:txBody>
        </p:sp>
        <p:sp>
          <p:nvSpPr>
            <p:cNvPr id="7" name="Rectangle 16"/>
            <p:cNvSpPr>
              <a:spLocks noChangeArrowheads="1"/>
            </p:cNvSpPr>
            <p:nvPr/>
          </p:nvSpPr>
          <p:spPr bwMode="auto">
            <a:xfrm>
              <a:off x="1429" y="1525"/>
              <a:ext cx="33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18</a:t>
              </a:r>
            </a:p>
          </p:txBody>
        </p:sp>
        <p:sp>
          <p:nvSpPr>
            <p:cNvPr id="17470" name="Line 17"/>
            <p:cNvSpPr>
              <a:spLocks noChangeShapeType="1"/>
            </p:cNvSpPr>
            <p:nvPr/>
          </p:nvSpPr>
          <p:spPr bwMode="auto">
            <a:xfrm>
              <a:off x="1474" y="1797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6" name="Rectangle 18"/>
            <p:cNvSpPr>
              <a:spLocks noChangeArrowheads="1"/>
            </p:cNvSpPr>
            <p:nvPr/>
          </p:nvSpPr>
          <p:spPr bwMode="auto">
            <a:xfrm>
              <a:off x="1519" y="1842"/>
              <a:ext cx="175" cy="24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/>
            <a:p>
              <a:r>
                <a:rPr lang="ru-RU" sz="2400"/>
                <a:t>1</a:t>
              </a:r>
            </a:p>
          </p:txBody>
        </p:sp>
      </p:grpSp>
      <p:grpSp>
        <p:nvGrpSpPr>
          <p:cNvPr id="11" name="Group 20"/>
          <p:cNvGrpSpPr>
            <a:grpSpLocks/>
          </p:cNvGrpSpPr>
          <p:nvPr/>
        </p:nvGrpSpPr>
        <p:grpSpPr bwMode="auto">
          <a:xfrm>
            <a:off x="2843213" y="2565400"/>
            <a:ext cx="1295400" cy="1177925"/>
            <a:chOff x="1429" y="1344"/>
            <a:chExt cx="816" cy="742"/>
          </a:xfrm>
        </p:grpSpPr>
        <p:grpSp>
          <p:nvGrpSpPr>
            <p:cNvPr id="12" name="Group 21"/>
            <p:cNvGrpSpPr>
              <a:grpSpLocks/>
            </p:cNvGrpSpPr>
            <p:nvPr/>
          </p:nvGrpSpPr>
          <p:grpSpPr bwMode="auto">
            <a:xfrm>
              <a:off x="1791" y="1344"/>
              <a:ext cx="454" cy="499"/>
              <a:chOff x="1791" y="1344"/>
              <a:chExt cx="454" cy="499"/>
            </a:xfrm>
          </p:grpSpPr>
          <p:grpSp>
            <p:nvGrpSpPr>
              <p:cNvPr id="14" name="Group 22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17465" name="Line 23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66" name="Line 24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7464" name="Rectangle 25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22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/>
                  <a:t>2</a:t>
                </a:r>
              </a:p>
            </p:txBody>
          </p:sp>
        </p:grpSp>
        <p:sp>
          <p:nvSpPr>
            <p:cNvPr id="17459" name="Rectangle 26"/>
            <p:cNvSpPr>
              <a:spLocks noChangeArrowheads="1"/>
            </p:cNvSpPr>
            <p:nvPr/>
          </p:nvSpPr>
          <p:spPr bwMode="auto">
            <a:xfrm>
              <a:off x="1837" y="1616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4</a:t>
              </a:r>
            </a:p>
          </p:txBody>
        </p:sp>
        <p:sp>
          <p:nvSpPr>
            <p:cNvPr id="17460" name="Rectangle 27"/>
            <p:cNvSpPr>
              <a:spLocks noChangeArrowheads="1"/>
            </p:cNvSpPr>
            <p:nvPr/>
          </p:nvSpPr>
          <p:spPr bwMode="auto">
            <a:xfrm>
              <a:off x="1429" y="1525"/>
              <a:ext cx="2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 8</a:t>
              </a:r>
            </a:p>
          </p:txBody>
        </p:sp>
        <p:sp>
          <p:nvSpPr>
            <p:cNvPr id="17461" name="Line 28"/>
            <p:cNvSpPr>
              <a:spLocks noChangeShapeType="1"/>
            </p:cNvSpPr>
            <p:nvPr/>
          </p:nvSpPr>
          <p:spPr bwMode="auto">
            <a:xfrm>
              <a:off x="1474" y="1797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Rectangle 29"/>
            <p:cNvSpPr>
              <a:spLocks noChangeArrowheads="1"/>
            </p:cNvSpPr>
            <p:nvPr/>
          </p:nvSpPr>
          <p:spPr bwMode="auto">
            <a:xfrm>
              <a:off x="1519" y="1842"/>
              <a:ext cx="175" cy="24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/>
            <a:p>
              <a:r>
                <a:rPr lang="ru-RU" sz="2400"/>
                <a:t>1</a:t>
              </a:r>
            </a:p>
          </p:txBody>
        </p:sp>
      </p:grpSp>
      <p:grpSp>
        <p:nvGrpSpPr>
          <p:cNvPr id="15" name="Group 30"/>
          <p:cNvGrpSpPr>
            <a:grpSpLocks/>
          </p:cNvGrpSpPr>
          <p:nvPr/>
        </p:nvGrpSpPr>
        <p:grpSpPr bwMode="auto">
          <a:xfrm>
            <a:off x="3419475" y="2997200"/>
            <a:ext cx="1295400" cy="1177925"/>
            <a:chOff x="1429" y="1344"/>
            <a:chExt cx="816" cy="742"/>
          </a:xfrm>
        </p:grpSpPr>
        <p:grpSp>
          <p:nvGrpSpPr>
            <p:cNvPr id="16" name="Group 31"/>
            <p:cNvGrpSpPr>
              <a:grpSpLocks/>
            </p:cNvGrpSpPr>
            <p:nvPr/>
          </p:nvGrpSpPr>
          <p:grpSpPr bwMode="auto">
            <a:xfrm>
              <a:off x="1791" y="1344"/>
              <a:ext cx="454" cy="499"/>
              <a:chOff x="1791" y="1344"/>
              <a:chExt cx="454" cy="499"/>
            </a:xfrm>
          </p:grpSpPr>
          <p:grpSp>
            <p:nvGrpSpPr>
              <p:cNvPr id="17" name="Group 32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17456" name="Line 33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" name="Line 34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7455" name="Rectangle 35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22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/>
                  <a:t>2</a:t>
                </a:r>
              </a:p>
            </p:txBody>
          </p:sp>
        </p:grpSp>
        <p:sp>
          <p:nvSpPr>
            <p:cNvPr id="17450" name="Rectangle 36"/>
            <p:cNvSpPr>
              <a:spLocks noChangeArrowheads="1"/>
            </p:cNvSpPr>
            <p:nvPr/>
          </p:nvSpPr>
          <p:spPr bwMode="auto">
            <a:xfrm>
              <a:off x="1837" y="1616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2</a:t>
              </a:r>
            </a:p>
          </p:txBody>
        </p:sp>
        <p:sp>
          <p:nvSpPr>
            <p:cNvPr id="17451" name="Rectangle 37"/>
            <p:cNvSpPr>
              <a:spLocks noChangeArrowheads="1"/>
            </p:cNvSpPr>
            <p:nvPr/>
          </p:nvSpPr>
          <p:spPr bwMode="auto">
            <a:xfrm>
              <a:off x="1429" y="1525"/>
              <a:ext cx="2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 4</a:t>
              </a:r>
            </a:p>
          </p:txBody>
        </p:sp>
        <p:sp>
          <p:nvSpPr>
            <p:cNvPr id="17452" name="Line 38"/>
            <p:cNvSpPr>
              <a:spLocks noChangeShapeType="1"/>
            </p:cNvSpPr>
            <p:nvPr/>
          </p:nvSpPr>
          <p:spPr bwMode="auto">
            <a:xfrm>
              <a:off x="1474" y="1797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Rectangle 39"/>
            <p:cNvSpPr>
              <a:spLocks noChangeArrowheads="1"/>
            </p:cNvSpPr>
            <p:nvPr/>
          </p:nvSpPr>
          <p:spPr bwMode="auto">
            <a:xfrm>
              <a:off x="1519" y="1842"/>
              <a:ext cx="175" cy="24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/>
            <a:p>
              <a:r>
                <a:rPr lang="ru-RU" sz="2400"/>
                <a:t>0</a:t>
              </a:r>
            </a:p>
          </p:txBody>
        </p:sp>
      </p:grpSp>
      <p:grpSp>
        <p:nvGrpSpPr>
          <p:cNvPr id="18" name="Group 40"/>
          <p:cNvGrpSpPr>
            <a:grpSpLocks/>
          </p:cNvGrpSpPr>
          <p:nvPr/>
        </p:nvGrpSpPr>
        <p:grpSpPr bwMode="auto">
          <a:xfrm>
            <a:off x="3995738" y="3429000"/>
            <a:ext cx="1295400" cy="1177925"/>
            <a:chOff x="1429" y="1344"/>
            <a:chExt cx="816" cy="742"/>
          </a:xfrm>
        </p:grpSpPr>
        <p:grpSp>
          <p:nvGrpSpPr>
            <p:cNvPr id="19" name="Group 41"/>
            <p:cNvGrpSpPr>
              <a:grpSpLocks/>
            </p:cNvGrpSpPr>
            <p:nvPr/>
          </p:nvGrpSpPr>
          <p:grpSpPr bwMode="auto">
            <a:xfrm>
              <a:off x="1791" y="1344"/>
              <a:ext cx="454" cy="499"/>
              <a:chOff x="1791" y="1344"/>
              <a:chExt cx="454" cy="499"/>
            </a:xfrm>
          </p:grpSpPr>
          <p:grpSp>
            <p:nvGrpSpPr>
              <p:cNvPr id="20" name="Group 42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17447" name="Line 43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48" name="Line 44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7446" name="Rectangle 45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22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/>
                  <a:t>2</a:t>
                </a:r>
              </a:p>
            </p:txBody>
          </p:sp>
        </p:grpSp>
        <p:sp>
          <p:nvSpPr>
            <p:cNvPr id="17441" name="Rectangle 46"/>
            <p:cNvSpPr>
              <a:spLocks noChangeArrowheads="1"/>
            </p:cNvSpPr>
            <p:nvPr/>
          </p:nvSpPr>
          <p:spPr bwMode="auto">
            <a:xfrm>
              <a:off x="1837" y="1616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1</a:t>
              </a:r>
            </a:p>
          </p:txBody>
        </p:sp>
        <p:sp>
          <p:nvSpPr>
            <p:cNvPr id="17442" name="Rectangle 47"/>
            <p:cNvSpPr>
              <a:spLocks noChangeArrowheads="1"/>
            </p:cNvSpPr>
            <p:nvPr/>
          </p:nvSpPr>
          <p:spPr bwMode="auto">
            <a:xfrm>
              <a:off x="1429" y="1525"/>
              <a:ext cx="2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 2</a:t>
              </a:r>
            </a:p>
          </p:txBody>
        </p:sp>
        <p:sp>
          <p:nvSpPr>
            <p:cNvPr id="17443" name="Line 48"/>
            <p:cNvSpPr>
              <a:spLocks noChangeShapeType="1"/>
            </p:cNvSpPr>
            <p:nvPr/>
          </p:nvSpPr>
          <p:spPr bwMode="auto">
            <a:xfrm>
              <a:off x="1474" y="1797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7" name="Rectangle 49"/>
            <p:cNvSpPr>
              <a:spLocks noChangeArrowheads="1"/>
            </p:cNvSpPr>
            <p:nvPr/>
          </p:nvSpPr>
          <p:spPr bwMode="auto">
            <a:xfrm>
              <a:off x="1519" y="1842"/>
              <a:ext cx="175" cy="24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/>
            <a:p>
              <a:r>
                <a:rPr lang="ru-RU" sz="2400"/>
                <a:t>0</a:t>
              </a:r>
            </a:p>
          </p:txBody>
        </p:sp>
      </p:grpSp>
      <p:grpSp>
        <p:nvGrpSpPr>
          <p:cNvPr id="21" name="Group 50"/>
          <p:cNvGrpSpPr>
            <a:grpSpLocks/>
          </p:cNvGrpSpPr>
          <p:nvPr/>
        </p:nvGrpSpPr>
        <p:grpSpPr bwMode="auto">
          <a:xfrm>
            <a:off x="4572000" y="3860800"/>
            <a:ext cx="1295400" cy="1177925"/>
            <a:chOff x="1429" y="1344"/>
            <a:chExt cx="816" cy="742"/>
          </a:xfrm>
        </p:grpSpPr>
        <p:grpSp>
          <p:nvGrpSpPr>
            <p:cNvPr id="22" name="Group 51"/>
            <p:cNvGrpSpPr>
              <a:grpSpLocks/>
            </p:cNvGrpSpPr>
            <p:nvPr/>
          </p:nvGrpSpPr>
          <p:grpSpPr bwMode="auto">
            <a:xfrm>
              <a:off x="1791" y="1344"/>
              <a:ext cx="454" cy="499"/>
              <a:chOff x="1791" y="1344"/>
              <a:chExt cx="454" cy="499"/>
            </a:xfrm>
          </p:grpSpPr>
          <p:grpSp>
            <p:nvGrpSpPr>
              <p:cNvPr id="23" name="Group 52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17438" name="Line 53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39" name="Line 54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7437" name="Rectangle 55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22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/>
                  <a:t>2</a:t>
                </a:r>
              </a:p>
            </p:txBody>
          </p:sp>
        </p:grpSp>
        <p:sp>
          <p:nvSpPr>
            <p:cNvPr id="17432" name="Rectangle 56"/>
            <p:cNvSpPr>
              <a:spLocks noChangeArrowheads="1"/>
            </p:cNvSpPr>
            <p:nvPr/>
          </p:nvSpPr>
          <p:spPr bwMode="auto">
            <a:xfrm>
              <a:off x="1837" y="1616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0</a:t>
              </a:r>
            </a:p>
          </p:txBody>
        </p:sp>
        <p:sp>
          <p:nvSpPr>
            <p:cNvPr id="17433" name="Rectangle 57"/>
            <p:cNvSpPr>
              <a:spLocks noChangeArrowheads="1"/>
            </p:cNvSpPr>
            <p:nvPr/>
          </p:nvSpPr>
          <p:spPr bwMode="auto">
            <a:xfrm>
              <a:off x="1429" y="1525"/>
              <a:ext cx="2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 0</a:t>
              </a:r>
            </a:p>
          </p:txBody>
        </p:sp>
        <p:sp>
          <p:nvSpPr>
            <p:cNvPr id="17434" name="Line 58"/>
            <p:cNvSpPr>
              <a:spLocks noChangeShapeType="1"/>
            </p:cNvSpPr>
            <p:nvPr/>
          </p:nvSpPr>
          <p:spPr bwMode="auto">
            <a:xfrm>
              <a:off x="1474" y="1797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7" name="Rectangle 59"/>
            <p:cNvSpPr>
              <a:spLocks noChangeArrowheads="1"/>
            </p:cNvSpPr>
            <p:nvPr/>
          </p:nvSpPr>
          <p:spPr bwMode="auto">
            <a:xfrm>
              <a:off x="1519" y="1842"/>
              <a:ext cx="175" cy="24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/>
            <a:p>
              <a:r>
                <a:rPr lang="ru-RU" sz="2400"/>
                <a:t>1</a:t>
              </a:r>
            </a:p>
          </p:txBody>
        </p:sp>
      </p:grpSp>
      <p:sp>
        <p:nvSpPr>
          <p:cNvPr id="17469" name="Rectangle 61"/>
          <p:cNvSpPr>
            <a:spLocks noChangeArrowheads="1"/>
          </p:cNvSpPr>
          <p:nvPr/>
        </p:nvSpPr>
        <p:spPr bwMode="auto">
          <a:xfrm>
            <a:off x="5219700" y="2349500"/>
            <a:ext cx="2663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/>
              <a:t>19 = 10011</a:t>
            </a:r>
            <a:r>
              <a:rPr lang="ru-RU" sz="3600" b="1" baseline="-25000"/>
              <a:t>2</a:t>
            </a:r>
          </a:p>
        </p:txBody>
      </p:sp>
      <p:sp>
        <p:nvSpPr>
          <p:cNvPr id="17473" name="AutoShape 65"/>
          <p:cNvSpPr>
            <a:spLocks noChangeArrowheads="1"/>
          </p:cNvSpPr>
          <p:nvPr/>
        </p:nvSpPr>
        <p:spPr bwMode="auto">
          <a:xfrm>
            <a:off x="6443663" y="3284538"/>
            <a:ext cx="1512887" cy="720725"/>
          </a:xfrm>
          <a:prstGeom prst="wedgeRoundRectCallout">
            <a:avLst>
              <a:gd name="adj1" fmla="val 31532"/>
              <a:gd name="adj2" fmla="val -94935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/>
            <a:r>
              <a:rPr lang="ru-RU"/>
              <a:t>система счисления</a:t>
            </a:r>
          </a:p>
        </p:txBody>
      </p:sp>
      <p:sp>
        <p:nvSpPr>
          <p:cNvPr id="17475" name="Rectangle 67"/>
          <p:cNvSpPr>
            <a:spLocks noChangeArrowheads="1"/>
          </p:cNvSpPr>
          <p:nvPr/>
        </p:nvSpPr>
        <p:spPr bwMode="auto">
          <a:xfrm>
            <a:off x="827088" y="5445125"/>
            <a:ext cx="16240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/>
              <a:t>10011</a:t>
            </a:r>
            <a:r>
              <a:rPr lang="ru-RU" sz="3600" b="1" baseline="-25000"/>
              <a:t>2</a:t>
            </a:r>
          </a:p>
        </p:txBody>
      </p:sp>
      <p:sp>
        <p:nvSpPr>
          <p:cNvPr id="17476" name="Rectangle 68"/>
          <p:cNvSpPr>
            <a:spLocks noChangeArrowheads="1"/>
          </p:cNvSpPr>
          <p:nvPr/>
        </p:nvSpPr>
        <p:spPr bwMode="auto">
          <a:xfrm>
            <a:off x="900113" y="5157788"/>
            <a:ext cx="1370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4 3 2 1 0</a:t>
            </a:r>
            <a:endParaRPr lang="ru-RU" sz="2400" baseline="-25000"/>
          </a:p>
        </p:txBody>
      </p:sp>
      <p:sp>
        <p:nvSpPr>
          <p:cNvPr id="17477" name="Rectangle 69"/>
          <p:cNvSpPr>
            <a:spLocks noChangeArrowheads="1"/>
          </p:cNvSpPr>
          <p:nvPr/>
        </p:nvSpPr>
        <p:spPr bwMode="auto">
          <a:xfrm>
            <a:off x="2339975" y="5157788"/>
            <a:ext cx="1177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accent2"/>
                </a:solidFill>
              </a:rPr>
              <a:t>разряды</a:t>
            </a:r>
          </a:p>
        </p:txBody>
      </p:sp>
      <p:sp>
        <p:nvSpPr>
          <p:cNvPr id="17478" name="Rectangle 70"/>
          <p:cNvSpPr>
            <a:spLocks noChangeArrowheads="1"/>
          </p:cNvSpPr>
          <p:nvPr/>
        </p:nvSpPr>
        <p:spPr bwMode="auto">
          <a:xfrm>
            <a:off x="2484438" y="5445125"/>
            <a:ext cx="6197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/>
              <a:t>= 1</a:t>
            </a:r>
            <a:r>
              <a:rPr lang="en-US" sz="3600" b="1">
                <a:cs typeface="Arial" charset="0"/>
              </a:rPr>
              <a:t>·</a:t>
            </a:r>
            <a:r>
              <a:rPr lang="ru-RU" sz="3600" b="1">
                <a:cs typeface="Arial" charset="0"/>
              </a:rPr>
              <a:t>2</a:t>
            </a:r>
            <a:r>
              <a:rPr lang="ru-RU" sz="3600" b="1" baseline="30000">
                <a:cs typeface="Arial" charset="0"/>
              </a:rPr>
              <a:t>4 </a:t>
            </a:r>
            <a:r>
              <a:rPr lang="ru-RU" sz="3600" b="1">
                <a:cs typeface="Arial" charset="0"/>
              </a:rPr>
              <a:t>+</a:t>
            </a:r>
            <a:r>
              <a:rPr lang="ru-RU"/>
              <a:t> </a:t>
            </a:r>
            <a:r>
              <a:rPr lang="ru-RU" sz="3600" b="1">
                <a:solidFill>
                  <a:srgbClr val="FF0000"/>
                </a:solidFill>
                <a:cs typeface="Arial" charset="0"/>
              </a:rPr>
              <a:t>0</a:t>
            </a:r>
            <a:r>
              <a:rPr lang="en-US" sz="3600" b="1">
                <a:cs typeface="Arial" charset="0"/>
              </a:rPr>
              <a:t>·</a:t>
            </a:r>
            <a:r>
              <a:rPr lang="ru-RU" sz="3600" b="1">
                <a:cs typeface="Arial" charset="0"/>
              </a:rPr>
              <a:t>2</a:t>
            </a:r>
            <a:r>
              <a:rPr lang="ru-RU" sz="3600" b="1" baseline="30000">
                <a:cs typeface="Arial" charset="0"/>
              </a:rPr>
              <a:t>3</a:t>
            </a:r>
            <a:r>
              <a:rPr lang="ru-RU"/>
              <a:t> </a:t>
            </a:r>
            <a:r>
              <a:rPr lang="ru-RU" sz="3600" b="1">
                <a:cs typeface="Arial" charset="0"/>
              </a:rPr>
              <a:t>+</a:t>
            </a:r>
            <a:r>
              <a:rPr lang="ru-RU"/>
              <a:t> </a:t>
            </a:r>
            <a:r>
              <a:rPr lang="ru-RU" sz="3600" b="1">
                <a:solidFill>
                  <a:srgbClr val="FF0000"/>
                </a:solidFill>
                <a:cs typeface="Arial" charset="0"/>
              </a:rPr>
              <a:t>0</a:t>
            </a:r>
            <a:r>
              <a:rPr lang="en-US" sz="3600" b="1">
                <a:cs typeface="Arial" charset="0"/>
              </a:rPr>
              <a:t>·</a:t>
            </a:r>
            <a:r>
              <a:rPr lang="ru-RU" sz="3600" b="1">
                <a:cs typeface="Arial" charset="0"/>
              </a:rPr>
              <a:t>2</a:t>
            </a:r>
            <a:r>
              <a:rPr lang="ru-RU" sz="3600" b="1" baseline="30000">
                <a:cs typeface="Arial" charset="0"/>
              </a:rPr>
              <a:t>2</a:t>
            </a:r>
            <a:r>
              <a:rPr lang="ru-RU"/>
              <a:t> </a:t>
            </a:r>
            <a:r>
              <a:rPr lang="ru-RU" sz="3600" b="1">
                <a:cs typeface="Arial" charset="0"/>
              </a:rPr>
              <a:t>+</a:t>
            </a:r>
            <a:r>
              <a:rPr lang="ru-RU"/>
              <a:t> </a:t>
            </a:r>
            <a:r>
              <a:rPr lang="ru-RU" sz="3600" b="1"/>
              <a:t>1</a:t>
            </a:r>
            <a:r>
              <a:rPr lang="en-US" sz="3600" b="1">
                <a:cs typeface="Arial" charset="0"/>
              </a:rPr>
              <a:t>·</a:t>
            </a:r>
            <a:r>
              <a:rPr lang="ru-RU" sz="3600" b="1">
                <a:cs typeface="Arial" charset="0"/>
              </a:rPr>
              <a:t>2</a:t>
            </a:r>
            <a:r>
              <a:rPr lang="ru-RU" sz="3600" b="1" baseline="30000">
                <a:cs typeface="Arial" charset="0"/>
              </a:rPr>
              <a:t>1</a:t>
            </a:r>
            <a:r>
              <a:rPr lang="ru-RU"/>
              <a:t> </a:t>
            </a:r>
            <a:r>
              <a:rPr lang="ru-RU" sz="3600" b="1">
                <a:cs typeface="Arial" charset="0"/>
              </a:rPr>
              <a:t>+</a:t>
            </a:r>
            <a:r>
              <a:rPr lang="ru-RU"/>
              <a:t> </a:t>
            </a:r>
            <a:r>
              <a:rPr lang="ru-RU" sz="3600" b="1"/>
              <a:t>1</a:t>
            </a:r>
            <a:r>
              <a:rPr lang="en-US" sz="3600" b="1">
                <a:cs typeface="Arial" charset="0"/>
              </a:rPr>
              <a:t>·</a:t>
            </a:r>
            <a:r>
              <a:rPr lang="ru-RU" sz="3600" b="1">
                <a:cs typeface="Arial" charset="0"/>
              </a:rPr>
              <a:t>2</a:t>
            </a:r>
            <a:r>
              <a:rPr lang="ru-RU" sz="3600" b="1" baseline="30000">
                <a:cs typeface="Arial" charset="0"/>
              </a:rPr>
              <a:t>0</a:t>
            </a:r>
          </a:p>
          <a:p>
            <a:r>
              <a:rPr lang="ru-RU" sz="3600" b="1">
                <a:cs typeface="Arial" charset="0"/>
              </a:rPr>
              <a:t>= 16 + 2 + 1 = 19</a:t>
            </a:r>
            <a:endParaRPr lang="en-US" sz="3600" b="1">
              <a:cs typeface="Arial" charset="0"/>
            </a:endParaRPr>
          </a:p>
        </p:txBody>
      </p:sp>
      <p:sp>
        <p:nvSpPr>
          <p:cNvPr id="17479" name="Line 71"/>
          <p:cNvSpPr>
            <a:spLocks noChangeShapeType="1"/>
          </p:cNvSpPr>
          <p:nvPr/>
        </p:nvSpPr>
        <p:spPr bwMode="auto">
          <a:xfrm flipH="1" flipV="1">
            <a:off x="4211638" y="5518150"/>
            <a:ext cx="576262" cy="50323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80" name="Line 72"/>
          <p:cNvSpPr>
            <a:spLocks noChangeShapeType="1"/>
          </p:cNvSpPr>
          <p:nvPr/>
        </p:nvSpPr>
        <p:spPr bwMode="auto">
          <a:xfrm flipH="1" flipV="1">
            <a:off x="5435600" y="5518150"/>
            <a:ext cx="576263" cy="50323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81" name="AutoShape 73"/>
          <p:cNvSpPr>
            <a:spLocks noChangeArrowheads="1"/>
          </p:cNvSpPr>
          <p:nvPr/>
        </p:nvSpPr>
        <p:spPr bwMode="auto">
          <a:xfrm rot="-3080023">
            <a:off x="2933700" y="2835275"/>
            <a:ext cx="360363" cy="2843213"/>
          </a:xfrm>
          <a:prstGeom prst="upArrow">
            <a:avLst>
              <a:gd name="adj1" fmla="val 50000"/>
              <a:gd name="adj2" fmla="val 197246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7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7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7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7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17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17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17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17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7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74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414" grpId="0" build="allAtOnce" animBg="1"/>
      <p:bldP spid="17415" grpId="0" animBg="1"/>
      <p:bldP spid="17417" grpId="0"/>
      <p:bldP spid="17469" grpId="0"/>
      <p:bldP spid="17473" grpId="0" animBg="1"/>
      <p:bldP spid="17475" grpId="0"/>
      <p:bldP spid="17476" grpId="0"/>
      <p:bldP spid="17477" grpId="0"/>
      <p:bldP spid="17478" grpId="0" build="p"/>
      <p:bldP spid="17479" grpId="0" animBg="1"/>
      <p:bldP spid="17480" grpId="0" animBg="1"/>
      <p:bldP spid="1748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15EDB41-69A6-4F04-81A3-22C47B234B59}" type="slidenum">
              <a:rPr lang="ru-RU"/>
              <a:pPr/>
              <a:t>5</a:t>
            </a:fld>
            <a:endParaRPr lang="ru-RU"/>
          </a:p>
        </p:txBody>
      </p:sp>
      <p:sp>
        <p:nvSpPr>
          <p:cNvPr id="30723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 b="1"/>
              <a:t>Восьмеричная система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395288" y="836613"/>
            <a:ext cx="49371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ru-RU" sz="2400" b="1"/>
              <a:t>Основание</a:t>
            </a:r>
            <a:r>
              <a:rPr lang="ru-RU" sz="2400"/>
              <a:t> (количество цифр): </a:t>
            </a:r>
            <a:r>
              <a:rPr lang="en-US" sz="2400" b="1"/>
              <a:t>8</a:t>
            </a:r>
            <a:endParaRPr lang="ru-RU" sz="2400" b="1"/>
          </a:p>
          <a:p>
            <a:pPr eaLnBrk="0" hangingPunct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ru-RU" sz="2400" b="1"/>
              <a:t>Алфавит: </a:t>
            </a:r>
            <a:r>
              <a:rPr lang="en-US" sz="2400"/>
              <a:t>0, 1</a:t>
            </a:r>
            <a:r>
              <a:rPr lang="ru-RU" sz="2400"/>
              <a:t>, 2</a:t>
            </a:r>
            <a:r>
              <a:rPr lang="en-US" sz="2400"/>
              <a:t>, 3, 4, 5, 6, 7</a:t>
            </a:r>
            <a:endParaRPr lang="ru-RU" sz="2400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539750" y="2060575"/>
            <a:ext cx="1163638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chemeClr val="accent2"/>
                </a:solidFill>
              </a:rPr>
              <a:t>10 </a:t>
            </a:r>
            <a:r>
              <a:rPr lang="ru-RU" sz="2400" b="1">
                <a:solidFill>
                  <a:schemeClr val="accent2"/>
                </a:solidFill>
                <a:sym typeface="Symbol" pitchFamily="18" charset="2"/>
              </a:rPr>
              <a:t> </a:t>
            </a:r>
            <a:r>
              <a:rPr lang="ru-RU" sz="2400" b="1">
                <a:solidFill>
                  <a:schemeClr val="accent2"/>
                </a:solidFill>
              </a:rPr>
              <a:t>8</a:t>
            </a: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611188" y="4437063"/>
            <a:ext cx="1163637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chemeClr val="accent2"/>
                </a:solidFill>
              </a:rPr>
              <a:t>8 </a:t>
            </a:r>
            <a:r>
              <a:rPr lang="ru-RU" sz="2400" b="1">
                <a:solidFill>
                  <a:schemeClr val="accent2"/>
                </a:solidFill>
                <a:sym typeface="Symbol" pitchFamily="18" charset="2"/>
              </a:rPr>
              <a:t> </a:t>
            </a:r>
            <a:r>
              <a:rPr lang="ru-RU" sz="2400" b="1">
                <a:solidFill>
                  <a:schemeClr val="accent2"/>
                </a:solidFill>
              </a:rPr>
              <a:t>10</a:t>
            </a:r>
          </a:p>
        </p:txBody>
      </p:sp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2124075" y="2097088"/>
            <a:ext cx="698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101</a:t>
            </a:r>
            <a:endParaRPr lang="ru-RU" sz="2400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268538" y="2133600"/>
            <a:ext cx="1295400" cy="1181100"/>
            <a:chOff x="1429" y="1344"/>
            <a:chExt cx="816" cy="74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791" y="1344"/>
              <a:ext cx="454" cy="499"/>
              <a:chOff x="1791" y="1344"/>
              <a:chExt cx="454" cy="499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30764" name="Line 11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765" name="Line 12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0763" name="Rectangle 13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22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/>
                  <a:t>8</a:t>
                </a:r>
              </a:p>
            </p:txBody>
          </p:sp>
        </p:grpSp>
        <p:sp>
          <p:nvSpPr>
            <p:cNvPr id="30758" name="Rectangle 14"/>
            <p:cNvSpPr>
              <a:spLocks noChangeArrowheads="1"/>
            </p:cNvSpPr>
            <p:nvPr/>
          </p:nvSpPr>
          <p:spPr bwMode="auto">
            <a:xfrm>
              <a:off x="1837" y="1616"/>
              <a:ext cx="33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12</a:t>
              </a:r>
            </a:p>
          </p:txBody>
        </p:sp>
        <p:sp>
          <p:nvSpPr>
            <p:cNvPr id="30759" name="Rectangle 15"/>
            <p:cNvSpPr>
              <a:spLocks noChangeArrowheads="1"/>
            </p:cNvSpPr>
            <p:nvPr/>
          </p:nvSpPr>
          <p:spPr bwMode="auto">
            <a:xfrm>
              <a:off x="1429" y="1525"/>
              <a:ext cx="33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96</a:t>
              </a:r>
            </a:p>
          </p:txBody>
        </p:sp>
        <p:sp>
          <p:nvSpPr>
            <p:cNvPr id="30760" name="Line 16"/>
            <p:cNvSpPr>
              <a:spLocks noChangeShapeType="1"/>
            </p:cNvSpPr>
            <p:nvPr/>
          </p:nvSpPr>
          <p:spPr bwMode="auto">
            <a:xfrm>
              <a:off x="1474" y="1797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9" name="Rectangle 17"/>
            <p:cNvSpPr>
              <a:spLocks noChangeArrowheads="1"/>
            </p:cNvSpPr>
            <p:nvPr/>
          </p:nvSpPr>
          <p:spPr bwMode="auto">
            <a:xfrm>
              <a:off x="1519" y="1842"/>
              <a:ext cx="175" cy="246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/>
            <a:p>
              <a:r>
                <a:rPr lang="en-US" sz="2400"/>
                <a:t>5</a:t>
              </a:r>
              <a:endParaRPr lang="ru-RU" sz="2400"/>
            </a:p>
          </p:txBody>
        </p:sp>
      </p:grpSp>
      <p:grpSp>
        <p:nvGrpSpPr>
          <p:cNvPr id="5" name="Group 67"/>
          <p:cNvGrpSpPr>
            <a:grpSpLocks/>
          </p:cNvGrpSpPr>
          <p:nvPr/>
        </p:nvGrpSpPr>
        <p:grpSpPr bwMode="auto">
          <a:xfrm>
            <a:off x="2843213" y="2565400"/>
            <a:ext cx="1295400" cy="1179513"/>
            <a:chOff x="1791" y="1616"/>
            <a:chExt cx="816" cy="743"/>
          </a:xfrm>
        </p:grpSpPr>
        <p:grpSp>
          <p:nvGrpSpPr>
            <p:cNvPr id="6" name="Group 19"/>
            <p:cNvGrpSpPr>
              <a:grpSpLocks/>
            </p:cNvGrpSpPr>
            <p:nvPr/>
          </p:nvGrpSpPr>
          <p:grpSpPr bwMode="auto">
            <a:xfrm>
              <a:off x="2153" y="1616"/>
              <a:ext cx="454" cy="499"/>
              <a:chOff x="1791" y="1344"/>
              <a:chExt cx="454" cy="499"/>
            </a:xfrm>
          </p:grpSpPr>
          <p:grpSp>
            <p:nvGrpSpPr>
              <p:cNvPr id="7" name="Group 20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30755" name="Line 21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756" name="Line 22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0754" name="Rectangle 23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22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/>
                  <a:t>8</a:t>
                </a:r>
              </a:p>
            </p:txBody>
          </p:sp>
        </p:grpSp>
        <p:sp>
          <p:nvSpPr>
            <p:cNvPr id="30749" name="Rectangle 24"/>
            <p:cNvSpPr>
              <a:spLocks noChangeArrowheads="1"/>
            </p:cNvSpPr>
            <p:nvPr/>
          </p:nvSpPr>
          <p:spPr bwMode="auto">
            <a:xfrm>
              <a:off x="2199" y="1888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1</a:t>
              </a:r>
            </a:p>
          </p:txBody>
        </p:sp>
        <p:sp>
          <p:nvSpPr>
            <p:cNvPr id="30750" name="Rectangle 25"/>
            <p:cNvSpPr>
              <a:spLocks noChangeArrowheads="1"/>
            </p:cNvSpPr>
            <p:nvPr/>
          </p:nvSpPr>
          <p:spPr bwMode="auto">
            <a:xfrm>
              <a:off x="1791" y="1797"/>
              <a:ext cx="38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   8</a:t>
              </a:r>
            </a:p>
          </p:txBody>
        </p:sp>
        <p:sp>
          <p:nvSpPr>
            <p:cNvPr id="30751" name="Line 26"/>
            <p:cNvSpPr>
              <a:spLocks noChangeShapeType="1"/>
            </p:cNvSpPr>
            <p:nvPr/>
          </p:nvSpPr>
          <p:spPr bwMode="auto">
            <a:xfrm>
              <a:off x="1836" y="2069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59" name="Rectangle 27"/>
            <p:cNvSpPr>
              <a:spLocks noChangeArrowheads="1"/>
            </p:cNvSpPr>
            <p:nvPr/>
          </p:nvSpPr>
          <p:spPr bwMode="auto">
            <a:xfrm>
              <a:off x="1950" y="2115"/>
              <a:ext cx="175" cy="24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/>
            <a:p>
              <a:r>
                <a:rPr lang="ru-RU" sz="2400"/>
                <a:t>4</a:t>
              </a:r>
            </a:p>
          </p:txBody>
        </p:sp>
      </p:grpSp>
      <p:grpSp>
        <p:nvGrpSpPr>
          <p:cNvPr id="8" name="Group 48"/>
          <p:cNvGrpSpPr>
            <a:grpSpLocks/>
          </p:cNvGrpSpPr>
          <p:nvPr/>
        </p:nvGrpSpPr>
        <p:grpSpPr bwMode="auto">
          <a:xfrm>
            <a:off x="3419475" y="2997200"/>
            <a:ext cx="1295400" cy="1177925"/>
            <a:chOff x="1429" y="1344"/>
            <a:chExt cx="816" cy="742"/>
          </a:xfrm>
        </p:grpSpPr>
        <p:grpSp>
          <p:nvGrpSpPr>
            <p:cNvPr id="9" name="Group 49"/>
            <p:cNvGrpSpPr>
              <a:grpSpLocks/>
            </p:cNvGrpSpPr>
            <p:nvPr/>
          </p:nvGrpSpPr>
          <p:grpSpPr bwMode="auto">
            <a:xfrm>
              <a:off x="1791" y="1344"/>
              <a:ext cx="454" cy="499"/>
              <a:chOff x="1791" y="1344"/>
              <a:chExt cx="454" cy="499"/>
            </a:xfrm>
          </p:grpSpPr>
          <p:grpSp>
            <p:nvGrpSpPr>
              <p:cNvPr id="10" name="Group 50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30746" name="Line 51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747" name="Line 52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0745" name="Rectangle 53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22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/>
                  <a:t>8</a:t>
                </a:r>
              </a:p>
            </p:txBody>
          </p:sp>
        </p:grpSp>
        <p:sp>
          <p:nvSpPr>
            <p:cNvPr id="30740" name="Rectangle 54"/>
            <p:cNvSpPr>
              <a:spLocks noChangeArrowheads="1"/>
            </p:cNvSpPr>
            <p:nvPr/>
          </p:nvSpPr>
          <p:spPr bwMode="auto">
            <a:xfrm>
              <a:off x="1837" y="1616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0</a:t>
              </a:r>
            </a:p>
          </p:txBody>
        </p:sp>
        <p:sp>
          <p:nvSpPr>
            <p:cNvPr id="30741" name="Rectangle 55"/>
            <p:cNvSpPr>
              <a:spLocks noChangeArrowheads="1"/>
            </p:cNvSpPr>
            <p:nvPr/>
          </p:nvSpPr>
          <p:spPr bwMode="auto">
            <a:xfrm>
              <a:off x="1429" y="1525"/>
              <a:ext cx="2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 0</a:t>
              </a:r>
            </a:p>
          </p:txBody>
        </p:sp>
        <p:sp>
          <p:nvSpPr>
            <p:cNvPr id="30742" name="Line 56"/>
            <p:cNvSpPr>
              <a:spLocks noChangeShapeType="1"/>
            </p:cNvSpPr>
            <p:nvPr/>
          </p:nvSpPr>
          <p:spPr bwMode="auto">
            <a:xfrm>
              <a:off x="1474" y="1797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89" name="Rectangle 57"/>
            <p:cNvSpPr>
              <a:spLocks noChangeArrowheads="1"/>
            </p:cNvSpPr>
            <p:nvPr/>
          </p:nvSpPr>
          <p:spPr bwMode="auto">
            <a:xfrm>
              <a:off x="1519" y="1842"/>
              <a:ext cx="175" cy="24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/>
            <a:p>
              <a:r>
                <a:rPr lang="ru-RU" sz="2400"/>
                <a:t>1</a:t>
              </a:r>
            </a:p>
          </p:txBody>
        </p:sp>
      </p:grpSp>
      <p:sp>
        <p:nvSpPr>
          <p:cNvPr id="44090" name="Rectangle 58"/>
          <p:cNvSpPr>
            <a:spLocks noChangeArrowheads="1"/>
          </p:cNvSpPr>
          <p:nvPr/>
        </p:nvSpPr>
        <p:spPr bwMode="auto">
          <a:xfrm>
            <a:off x="5219700" y="2349500"/>
            <a:ext cx="2663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/>
              <a:t>10</a:t>
            </a:r>
            <a:r>
              <a:rPr lang="en-US" sz="3600" b="1"/>
              <a:t>1</a:t>
            </a:r>
            <a:r>
              <a:rPr lang="ru-RU" sz="3600" b="1"/>
              <a:t> = 14</a:t>
            </a:r>
            <a:r>
              <a:rPr lang="en-US" sz="3600" b="1"/>
              <a:t>5</a:t>
            </a:r>
            <a:r>
              <a:rPr lang="ru-RU" sz="3600" b="1" baseline="-25000"/>
              <a:t>8</a:t>
            </a:r>
          </a:p>
        </p:txBody>
      </p:sp>
      <p:sp>
        <p:nvSpPr>
          <p:cNvPr id="44091" name="AutoShape 59"/>
          <p:cNvSpPr>
            <a:spLocks noChangeArrowheads="1"/>
          </p:cNvSpPr>
          <p:nvPr/>
        </p:nvSpPr>
        <p:spPr bwMode="auto">
          <a:xfrm>
            <a:off x="6443663" y="3284538"/>
            <a:ext cx="1512887" cy="720725"/>
          </a:xfrm>
          <a:prstGeom prst="wedgeRoundRectCallout">
            <a:avLst>
              <a:gd name="adj1" fmla="val 15583"/>
              <a:gd name="adj2" fmla="val -94935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/>
            <a:r>
              <a:rPr lang="ru-RU"/>
              <a:t>система счисления</a:t>
            </a:r>
          </a:p>
        </p:txBody>
      </p:sp>
      <p:sp>
        <p:nvSpPr>
          <p:cNvPr id="44092" name="Rectangle 60"/>
          <p:cNvSpPr>
            <a:spLocks noChangeArrowheads="1"/>
          </p:cNvSpPr>
          <p:nvPr/>
        </p:nvSpPr>
        <p:spPr bwMode="auto">
          <a:xfrm>
            <a:off x="827088" y="5445125"/>
            <a:ext cx="16383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/>
              <a:t>    14</a:t>
            </a:r>
            <a:r>
              <a:rPr lang="en-US" sz="3600" b="1"/>
              <a:t>5</a:t>
            </a:r>
            <a:r>
              <a:rPr lang="ru-RU" sz="3600" b="1" baseline="-25000"/>
              <a:t>8</a:t>
            </a:r>
          </a:p>
        </p:txBody>
      </p:sp>
      <p:sp>
        <p:nvSpPr>
          <p:cNvPr id="44093" name="Rectangle 61"/>
          <p:cNvSpPr>
            <a:spLocks noChangeArrowheads="1"/>
          </p:cNvSpPr>
          <p:nvPr/>
        </p:nvSpPr>
        <p:spPr bwMode="auto">
          <a:xfrm>
            <a:off x="1368425" y="5157788"/>
            <a:ext cx="862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2 1 0</a:t>
            </a:r>
            <a:endParaRPr lang="ru-RU" sz="2400" baseline="-25000"/>
          </a:p>
        </p:txBody>
      </p:sp>
      <p:sp>
        <p:nvSpPr>
          <p:cNvPr id="44094" name="Rectangle 62"/>
          <p:cNvSpPr>
            <a:spLocks noChangeArrowheads="1"/>
          </p:cNvSpPr>
          <p:nvPr/>
        </p:nvSpPr>
        <p:spPr bwMode="auto">
          <a:xfrm>
            <a:off x="2339975" y="5157788"/>
            <a:ext cx="1177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accent2"/>
                </a:solidFill>
              </a:rPr>
              <a:t>разряды</a:t>
            </a:r>
          </a:p>
        </p:txBody>
      </p:sp>
      <p:sp>
        <p:nvSpPr>
          <p:cNvPr id="44095" name="Rectangle 63"/>
          <p:cNvSpPr>
            <a:spLocks noChangeArrowheads="1"/>
          </p:cNvSpPr>
          <p:nvPr/>
        </p:nvSpPr>
        <p:spPr bwMode="auto">
          <a:xfrm>
            <a:off x="2484438" y="5445125"/>
            <a:ext cx="42116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/>
              <a:t>= 1</a:t>
            </a:r>
            <a:r>
              <a:rPr lang="en-US" sz="3600" b="1">
                <a:cs typeface="Arial" charset="0"/>
              </a:rPr>
              <a:t>·</a:t>
            </a:r>
            <a:r>
              <a:rPr lang="ru-RU" sz="3600" b="1">
                <a:solidFill>
                  <a:srgbClr val="FF0000"/>
                </a:solidFill>
                <a:cs typeface="Arial" charset="0"/>
              </a:rPr>
              <a:t>8</a:t>
            </a:r>
            <a:r>
              <a:rPr lang="ru-RU" sz="3600" b="1" baseline="30000">
                <a:cs typeface="Arial" charset="0"/>
              </a:rPr>
              <a:t>2 </a:t>
            </a:r>
            <a:r>
              <a:rPr lang="ru-RU" sz="3600" b="1">
                <a:cs typeface="Arial" charset="0"/>
              </a:rPr>
              <a:t>+</a:t>
            </a:r>
            <a:r>
              <a:rPr lang="ru-RU"/>
              <a:t> </a:t>
            </a:r>
            <a:r>
              <a:rPr lang="ru-RU" sz="3600" b="1">
                <a:cs typeface="Arial" charset="0"/>
              </a:rPr>
              <a:t>4</a:t>
            </a:r>
            <a:r>
              <a:rPr lang="en-US" sz="3600" b="1">
                <a:cs typeface="Arial" charset="0"/>
              </a:rPr>
              <a:t>·</a:t>
            </a:r>
            <a:r>
              <a:rPr lang="ru-RU" sz="3600" b="1">
                <a:solidFill>
                  <a:srgbClr val="FF0000"/>
                </a:solidFill>
                <a:cs typeface="Arial" charset="0"/>
              </a:rPr>
              <a:t>8</a:t>
            </a:r>
            <a:r>
              <a:rPr lang="ru-RU" sz="3600" b="1" baseline="30000">
                <a:cs typeface="Arial" charset="0"/>
              </a:rPr>
              <a:t>1</a:t>
            </a:r>
            <a:r>
              <a:rPr lang="ru-RU"/>
              <a:t> </a:t>
            </a:r>
            <a:r>
              <a:rPr lang="ru-RU" sz="3600" b="1">
                <a:cs typeface="Arial" charset="0"/>
              </a:rPr>
              <a:t>+</a:t>
            </a:r>
            <a:r>
              <a:rPr lang="ru-RU"/>
              <a:t> </a:t>
            </a:r>
            <a:r>
              <a:rPr lang="en-US" sz="3600" b="1">
                <a:cs typeface="Arial" charset="0"/>
              </a:rPr>
              <a:t>5·</a:t>
            </a:r>
            <a:r>
              <a:rPr lang="ru-RU" sz="3600" b="1">
                <a:solidFill>
                  <a:srgbClr val="FF0000"/>
                </a:solidFill>
                <a:cs typeface="Arial" charset="0"/>
              </a:rPr>
              <a:t>8</a:t>
            </a:r>
            <a:r>
              <a:rPr lang="ru-RU" sz="3600" b="1" baseline="30000">
                <a:cs typeface="Arial" charset="0"/>
              </a:rPr>
              <a:t>0</a:t>
            </a:r>
            <a:endParaRPr lang="en-US" sz="3600" b="1" baseline="30000">
              <a:cs typeface="Arial" charset="0"/>
            </a:endParaRPr>
          </a:p>
          <a:p>
            <a:r>
              <a:rPr lang="ru-RU" sz="3600" b="1">
                <a:cs typeface="Arial" charset="0"/>
              </a:rPr>
              <a:t>= 64 + 32 + </a:t>
            </a:r>
            <a:r>
              <a:rPr lang="en-US" sz="3600" b="1">
                <a:cs typeface="Arial" charset="0"/>
              </a:rPr>
              <a:t>5</a:t>
            </a:r>
            <a:r>
              <a:rPr lang="ru-RU" sz="3600" b="1">
                <a:cs typeface="Arial" charset="0"/>
              </a:rPr>
              <a:t> = 10</a:t>
            </a:r>
            <a:r>
              <a:rPr lang="en-US" sz="3600" b="1">
                <a:cs typeface="Arial" charset="0"/>
              </a:rPr>
              <a:t>1</a:t>
            </a:r>
          </a:p>
        </p:txBody>
      </p:sp>
      <p:sp>
        <p:nvSpPr>
          <p:cNvPr id="44098" name="AutoShape 66"/>
          <p:cNvSpPr>
            <a:spLocks noChangeArrowheads="1"/>
          </p:cNvSpPr>
          <p:nvPr/>
        </p:nvSpPr>
        <p:spPr bwMode="auto">
          <a:xfrm rot="-3080023">
            <a:off x="2367756" y="2520157"/>
            <a:ext cx="360363" cy="2413000"/>
          </a:xfrm>
          <a:prstGeom prst="upArrow">
            <a:avLst>
              <a:gd name="adj1" fmla="val 50000"/>
              <a:gd name="adj2" fmla="val 167401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4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4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44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4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4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44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40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  <p:bldP spid="44037" grpId="0" animBg="1"/>
      <p:bldP spid="44038" grpId="0" animBg="1"/>
      <p:bldP spid="44039" grpId="0"/>
      <p:bldP spid="44090" grpId="0"/>
      <p:bldP spid="44091" grpId="0" animBg="1"/>
      <p:bldP spid="44092" grpId="0"/>
      <p:bldP spid="44093" grpId="0"/>
      <p:bldP spid="44094" grpId="0"/>
      <p:bldP spid="44095" grpId="0" build="p"/>
      <p:bldP spid="4409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875DEDA-BA3D-42AE-A477-03C97D482707}" type="slidenum">
              <a:rPr lang="ru-RU"/>
              <a:pPr/>
              <a:t>6</a:t>
            </a:fld>
            <a:endParaRPr lang="ru-RU"/>
          </a:p>
        </p:txBody>
      </p:sp>
      <p:sp>
        <p:nvSpPr>
          <p:cNvPr id="43011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012" name="Text Box 3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 b="1"/>
              <a:t>Шестнадцатеричная система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395288" y="908050"/>
            <a:ext cx="51069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ru-RU" sz="2400" b="1"/>
              <a:t>Основание</a:t>
            </a:r>
            <a:r>
              <a:rPr lang="ru-RU" sz="2400"/>
              <a:t> (количество цифр): </a:t>
            </a:r>
            <a:r>
              <a:rPr lang="en-US" sz="2400" b="1"/>
              <a:t>16</a:t>
            </a:r>
            <a:endParaRPr lang="ru-RU" sz="2400" b="1"/>
          </a:p>
          <a:p>
            <a:pPr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ru-RU" sz="2400" b="1"/>
              <a:t>Алфавит: </a:t>
            </a:r>
            <a:r>
              <a:rPr lang="en-US" sz="2400"/>
              <a:t>0, 1</a:t>
            </a:r>
            <a:r>
              <a:rPr lang="ru-RU" sz="2400"/>
              <a:t>, 2</a:t>
            </a:r>
            <a:r>
              <a:rPr lang="en-US" sz="2400"/>
              <a:t>, 3, 4, 5, 6, 7, 8, 9,</a:t>
            </a:r>
            <a:endParaRPr lang="ru-RU" sz="2400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539750" y="2060575"/>
            <a:ext cx="1333500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</a:rPr>
              <a:t>1</a:t>
            </a:r>
            <a:r>
              <a:rPr lang="en-US" sz="2400" b="1">
                <a:solidFill>
                  <a:schemeClr val="accent2"/>
                </a:solidFill>
              </a:rPr>
              <a:t>0</a:t>
            </a:r>
            <a:r>
              <a:rPr lang="ru-RU" sz="2400" b="1">
                <a:solidFill>
                  <a:schemeClr val="accent2"/>
                </a:solidFill>
              </a:rPr>
              <a:t> </a:t>
            </a:r>
            <a:r>
              <a:rPr lang="ru-RU" sz="2400" b="1">
                <a:solidFill>
                  <a:schemeClr val="accent2"/>
                </a:solidFill>
                <a:sym typeface="Symbol" pitchFamily="18" charset="2"/>
              </a:rPr>
              <a:t> </a:t>
            </a:r>
            <a:r>
              <a:rPr lang="en-US" sz="2400" b="1">
                <a:solidFill>
                  <a:schemeClr val="accent2"/>
                </a:solidFill>
                <a:sym typeface="Symbol" pitchFamily="18" charset="2"/>
              </a:rPr>
              <a:t>16</a:t>
            </a:r>
            <a:endParaRPr lang="ru-RU" sz="2400" b="1">
              <a:solidFill>
                <a:schemeClr val="accent2"/>
              </a:solidFill>
            </a:endParaRPr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611188" y="4149725"/>
            <a:ext cx="1333500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>
                <a:solidFill>
                  <a:schemeClr val="accent2"/>
                </a:solidFill>
              </a:rPr>
              <a:t>16</a:t>
            </a:r>
            <a:r>
              <a:rPr lang="ru-RU" sz="2400" b="1">
                <a:solidFill>
                  <a:schemeClr val="accent2"/>
                </a:solidFill>
              </a:rPr>
              <a:t> </a:t>
            </a:r>
            <a:r>
              <a:rPr lang="ru-RU" sz="2400" b="1">
                <a:solidFill>
                  <a:schemeClr val="accent2"/>
                </a:solidFill>
                <a:sym typeface="Symbol" pitchFamily="18" charset="2"/>
              </a:rPr>
              <a:t> </a:t>
            </a:r>
            <a:r>
              <a:rPr lang="ru-RU" sz="2400" b="1">
                <a:solidFill>
                  <a:schemeClr val="accent2"/>
                </a:solidFill>
              </a:rPr>
              <a:t>10</a:t>
            </a:r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2124075" y="2097088"/>
            <a:ext cx="693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10</a:t>
            </a:r>
            <a:r>
              <a:rPr lang="en-US" sz="2400"/>
              <a:t>7</a:t>
            </a:r>
            <a:endParaRPr lang="ru-RU" sz="2400"/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2232025" y="2133600"/>
            <a:ext cx="1331913" cy="1187450"/>
            <a:chOff x="1406" y="1344"/>
            <a:chExt cx="839" cy="748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791" y="1344"/>
              <a:ext cx="454" cy="499"/>
              <a:chOff x="1791" y="1344"/>
              <a:chExt cx="454" cy="499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43050" name="Line 11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3051" name="Line 12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43049" name="Rectangle 13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33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/>
                  <a:t>16</a:t>
                </a:r>
                <a:endParaRPr lang="ru-RU" sz="2400"/>
              </a:p>
            </p:txBody>
          </p:sp>
        </p:grpSp>
        <p:sp>
          <p:nvSpPr>
            <p:cNvPr id="43044" name="Rectangle 14"/>
            <p:cNvSpPr>
              <a:spLocks noChangeArrowheads="1"/>
            </p:cNvSpPr>
            <p:nvPr/>
          </p:nvSpPr>
          <p:spPr bwMode="auto">
            <a:xfrm>
              <a:off x="1837" y="1616"/>
              <a:ext cx="3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/>
                <a:t>  6</a:t>
              </a:r>
              <a:endParaRPr lang="ru-RU" sz="2400"/>
            </a:p>
          </p:txBody>
        </p:sp>
        <p:sp>
          <p:nvSpPr>
            <p:cNvPr id="43045" name="Rectangle 15"/>
            <p:cNvSpPr>
              <a:spLocks noChangeArrowheads="1"/>
            </p:cNvSpPr>
            <p:nvPr/>
          </p:nvSpPr>
          <p:spPr bwMode="auto">
            <a:xfrm>
              <a:off x="1429" y="1525"/>
              <a:ext cx="33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96</a:t>
              </a:r>
            </a:p>
          </p:txBody>
        </p:sp>
        <p:sp>
          <p:nvSpPr>
            <p:cNvPr id="43046" name="Line 16"/>
            <p:cNvSpPr>
              <a:spLocks noChangeShapeType="1"/>
            </p:cNvSpPr>
            <p:nvPr/>
          </p:nvSpPr>
          <p:spPr bwMode="auto">
            <a:xfrm>
              <a:off x="1474" y="1797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145" name="Rectangle 17"/>
            <p:cNvSpPr>
              <a:spLocks noChangeArrowheads="1"/>
            </p:cNvSpPr>
            <p:nvPr/>
          </p:nvSpPr>
          <p:spPr bwMode="auto">
            <a:xfrm>
              <a:off x="1406" y="1842"/>
              <a:ext cx="288" cy="25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</a:rPr>
                <a:t>11</a:t>
              </a:r>
              <a:endParaRPr lang="ru-RU" sz="240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2843213" y="2600325"/>
            <a:ext cx="1295400" cy="1179513"/>
            <a:chOff x="1791" y="1616"/>
            <a:chExt cx="816" cy="743"/>
          </a:xfrm>
        </p:grpSpPr>
        <p:grpSp>
          <p:nvGrpSpPr>
            <p:cNvPr id="6" name="Group 19"/>
            <p:cNvGrpSpPr>
              <a:grpSpLocks/>
            </p:cNvGrpSpPr>
            <p:nvPr/>
          </p:nvGrpSpPr>
          <p:grpSpPr bwMode="auto">
            <a:xfrm>
              <a:off x="2153" y="1616"/>
              <a:ext cx="454" cy="499"/>
              <a:chOff x="1791" y="1344"/>
              <a:chExt cx="454" cy="499"/>
            </a:xfrm>
          </p:grpSpPr>
          <p:grpSp>
            <p:nvGrpSpPr>
              <p:cNvPr id="7" name="Group 20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43041" name="Line 21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3042" name="Line 22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43040" name="Rectangle 23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33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/>
                  <a:t>16</a:t>
                </a:r>
                <a:endParaRPr lang="ru-RU" sz="2400"/>
              </a:p>
            </p:txBody>
          </p:sp>
        </p:grpSp>
        <p:sp>
          <p:nvSpPr>
            <p:cNvPr id="43035" name="Rectangle 24"/>
            <p:cNvSpPr>
              <a:spLocks noChangeArrowheads="1"/>
            </p:cNvSpPr>
            <p:nvPr/>
          </p:nvSpPr>
          <p:spPr bwMode="auto">
            <a:xfrm>
              <a:off x="2199" y="1888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/>
                <a:t>0</a:t>
              </a:r>
              <a:endParaRPr lang="ru-RU" sz="2400"/>
            </a:p>
          </p:txBody>
        </p:sp>
        <p:sp>
          <p:nvSpPr>
            <p:cNvPr id="43036" name="Rectangle 25"/>
            <p:cNvSpPr>
              <a:spLocks noChangeArrowheads="1"/>
            </p:cNvSpPr>
            <p:nvPr/>
          </p:nvSpPr>
          <p:spPr bwMode="auto">
            <a:xfrm>
              <a:off x="1791" y="1797"/>
              <a:ext cx="38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   </a:t>
              </a:r>
              <a:r>
                <a:rPr lang="en-US" sz="2400"/>
                <a:t>0</a:t>
              </a:r>
              <a:endParaRPr lang="ru-RU" sz="2400"/>
            </a:p>
          </p:txBody>
        </p:sp>
        <p:sp>
          <p:nvSpPr>
            <p:cNvPr id="43037" name="Line 26"/>
            <p:cNvSpPr>
              <a:spLocks noChangeShapeType="1"/>
            </p:cNvSpPr>
            <p:nvPr/>
          </p:nvSpPr>
          <p:spPr bwMode="auto">
            <a:xfrm>
              <a:off x="1836" y="2069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155" name="Rectangle 27"/>
            <p:cNvSpPr>
              <a:spLocks noChangeArrowheads="1"/>
            </p:cNvSpPr>
            <p:nvPr/>
          </p:nvSpPr>
          <p:spPr bwMode="auto">
            <a:xfrm>
              <a:off x="1950" y="2115"/>
              <a:ext cx="175" cy="24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/>
            <a:p>
              <a:r>
                <a:rPr lang="en-US" sz="2400"/>
                <a:t>6</a:t>
              </a:r>
              <a:endParaRPr lang="ru-RU" sz="2400"/>
            </a:p>
          </p:txBody>
        </p:sp>
      </p:grpSp>
      <p:sp>
        <p:nvSpPr>
          <p:cNvPr id="48166" name="Rectangle 38"/>
          <p:cNvSpPr>
            <a:spLocks noChangeArrowheads="1"/>
          </p:cNvSpPr>
          <p:nvPr/>
        </p:nvSpPr>
        <p:spPr bwMode="auto">
          <a:xfrm>
            <a:off x="4643438" y="2420938"/>
            <a:ext cx="2663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/>
              <a:t>10</a:t>
            </a:r>
            <a:r>
              <a:rPr lang="en-US" sz="3600" b="1"/>
              <a:t>7</a:t>
            </a:r>
            <a:r>
              <a:rPr lang="ru-RU" sz="3600" b="1"/>
              <a:t> = </a:t>
            </a:r>
            <a:r>
              <a:rPr lang="en-US" sz="3600" b="1"/>
              <a:t>6B</a:t>
            </a:r>
            <a:r>
              <a:rPr lang="en-US" sz="3600" b="1" baseline="-25000"/>
              <a:t>16</a:t>
            </a:r>
            <a:endParaRPr lang="ru-RU" sz="3600" b="1" baseline="-25000"/>
          </a:p>
        </p:txBody>
      </p:sp>
      <p:sp>
        <p:nvSpPr>
          <p:cNvPr id="48167" name="AutoShape 39"/>
          <p:cNvSpPr>
            <a:spLocks noChangeArrowheads="1"/>
          </p:cNvSpPr>
          <p:nvPr/>
        </p:nvSpPr>
        <p:spPr bwMode="auto">
          <a:xfrm>
            <a:off x="5867400" y="3355975"/>
            <a:ext cx="1512888" cy="720725"/>
          </a:xfrm>
          <a:prstGeom prst="wedgeRoundRectCallout">
            <a:avLst>
              <a:gd name="adj1" fmla="val 7921"/>
              <a:gd name="adj2" fmla="val -93171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/>
            <a:r>
              <a:rPr lang="ru-RU"/>
              <a:t>система счисления</a:t>
            </a:r>
          </a:p>
        </p:txBody>
      </p:sp>
      <p:sp>
        <p:nvSpPr>
          <p:cNvPr id="48168" name="Rectangle 40"/>
          <p:cNvSpPr>
            <a:spLocks noChangeArrowheads="1"/>
          </p:cNvSpPr>
          <p:nvPr/>
        </p:nvSpPr>
        <p:spPr bwMode="auto">
          <a:xfrm>
            <a:off x="827088" y="5157788"/>
            <a:ext cx="1870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/>
              <a:t>    1</a:t>
            </a:r>
            <a:r>
              <a:rPr lang="en-US" sz="3600" b="1"/>
              <a:t>C5</a:t>
            </a:r>
            <a:r>
              <a:rPr lang="en-US" sz="3600" b="1" baseline="-25000"/>
              <a:t>16</a:t>
            </a:r>
            <a:endParaRPr lang="ru-RU" sz="3600" b="1" baseline="-25000"/>
          </a:p>
        </p:txBody>
      </p:sp>
      <p:sp>
        <p:nvSpPr>
          <p:cNvPr id="48169" name="Rectangle 41"/>
          <p:cNvSpPr>
            <a:spLocks noChangeArrowheads="1"/>
          </p:cNvSpPr>
          <p:nvPr/>
        </p:nvSpPr>
        <p:spPr bwMode="auto">
          <a:xfrm>
            <a:off x="1368425" y="4868863"/>
            <a:ext cx="9890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2</a:t>
            </a:r>
            <a:r>
              <a:rPr lang="en-US" sz="2400"/>
              <a:t> </a:t>
            </a:r>
            <a:r>
              <a:rPr lang="ru-RU" sz="1000"/>
              <a:t> </a:t>
            </a:r>
            <a:r>
              <a:rPr lang="ru-RU" sz="2400"/>
              <a:t>1</a:t>
            </a:r>
            <a:r>
              <a:rPr lang="en-US" sz="2400"/>
              <a:t> </a:t>
            </a:r>
            <a:r>
              <a:rPr lang="en-US" sz="1600"/>
              <a:t> </a:t>
            </a:r>
            <a:r>
              <a:rPr lang="ru-RU" sz="2400"/>
              <a:t>0</a:t>
            </a:r>
            <a:endParaRPr lang="ru-RU" sz="2400" baseline="-25000"/>
          </a:p>
        </p:txBody>
      </p:sp>
      <p:sp>
        <p:nvSpPr>
          <p:cNvPr id="48170" name="Rectangle 42"/>
          <p:cNvSpPr>
            <a:spLocks noChangeArrowheads="1"/>
          </p:cNvSpPr>
          <p:nvPr/>
        </p:nvSpPr>
        <p:spPr bwMode="auto">
          <a:xfrm>
            <a:off x="2339975" y="4870450"/>
            <a:ext cx="117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accent2"/>
                </a:solidFill>
              </a:rPr>
              <a:t>разряды</a:t>
            </a:r>
          </a:p>
        </p:txBody>
      </p:sp>
      <p:sp>
        <p:nvSpPr>
          <p:cNvPr id="48171" name="Rectangle 43"/>
          <p:cNvSpPr>
            <a:spLocks noChangeArrowheads="1"/>
          </p:cNvSpPr>
          <p:nvPr/>
        </p:nvSpPr>
        <p:spPr bwMode="auto">
          <a:xfrm>
            <a:off x="2592388" y="5157788"/>
            <a:ext cx="48164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/>
              <a:t>= 1</a:t>
            </a:r>
            <a:r>
              <a:rPr lang="en-US" sz="3600" b="1">
                <a:cs typeface="Arial" charset="0"/>
              </a:rPr>
              <a:t>·16</a:t>
            </a:r>
            <a:r>
              <a:rPr lang="ru-RU" sz="3600" b="1" baseline="30000">
                <a:cs typeface="Arial" charset="0"/>
              </a:rPr>
              <a:t>2 </a:t>
            </a:r>
            <a:r>
              <a:rPr lang="ru-RU" sz="3600" b="1">
                <a:cs typeface="Arial" charset="0"/>
              </a:rPr>
              <a:t>+</a:t>
            </a:r>
            <a:r>
              <a:rPr lang="ru-RU"/>
              <a:t> </a:t>
            </a:r>
            <a:r>
              <a:rPr lang="en-US" sz="3600" b="1">
                <a:solidFill>
                  <a:srgbClr val="FF0000"/>
                </a:solidFill>
                <a:cs typeface="Arial" charset="0"/>
              </a:rPr>
              <a:t>12</a:t>
            </a:r>
            <a:r>
              <a:rPr lang="en-US" sz="3600" b="1">
                <a:cs typeface="Arial" charset="0"/>
              </a:rPr>
              <a:t>·16</a:t>
            </a:r>
            <a:r>
              <a:rPr lang="ru-RU" sz="3600" b="1" baseline="30000">
                <a:cs typeface="Arial" charset="0"/>
              </a:rPr>
              <a:t>1</a:t>
            </a:r>
            <a:r>
              <a:rPr lang="ru-RU"/>
              <a:t> </a:t>
            </a:r>
            <a:r>
              <a:rPr lang="ru-RU" sz="3600" b="1">
                <a:cs typeface="Arial" charset="0"/>
              </a:rPr>
              <a:t>+</a:t>
            </a:r>
            <a:r>
              <a:rPr lang="ru-RU"/>
              <a:t> </a:t>
            </a:r>
            <a:r>
              <a:rPr lang="en-US" sz="3600" b="1">
                <a:cs typeface="Arial" charset="0"/>
              </a:rPr>
              <a:t>5·16</a:t>
            </a:r>
            <a:r>
              <a:rPr lang="ru-RU" sz="3600" b="1" baseline="30000">
                <a:cs typeface="Arial" charset="0"/>
              </a:rPr>
              <a:t>0</a:t>
            </a:r>
            <a:endParaRPr lang="en-US" sz="3600" b="1" baseline="30000">
              <a:cs typeface="Arial" charset="0"/>
            </a:endParaRPr>
          </a:p>
          <a:p>
            <a:r>
              <a:rPr lang="ru-RU" sz="3600" b="1">
                <a:cs typeface="Arial" charset="0"/>
              </a:rPr>
              <a:t>= </a:t>
            </a:r>
            <a:r>
              <a:rPr lang="en-US" sz="3600" b="1">
                <a:cs typeface="Arial" charset="0"/>
              </a:rPr>
              <a:t>256</a:t>
            </a:r>
            <a:r>
              <a:rPr lang="ru-RU" sz="3600" b="1">
                <a:cs typeface="Arial" charset="0"/>
              </a:rPr>
              <a:t> + </a:t>
            </a:r>
            <a:r>
              <a:rPr lang="en-US" sz="3600" b="1">
                <a:cs typeface="Arial" charset="0"/>
              </a:rPr>
              <a:t>192</a:t>
            </a:r>
            <a:r>
              <a:rPr lang="ru-RU" sz="3600" b="1">
                <a:cs typeface="Arial" charset="0"/>
              </a:rPr>
              <a:t> + </a:t>
            </a:r>
            <a:r>
              <a:rPr lang="en-US" sz="3600" b="1">
                <a:cs typeface="Arial" charset="0"/>
              </a:rPr>
              <a:t>5</a:t>
            </a:r>
            <a:r>
              <a:rPr lang="ru-RU" sz="3600" b="1">
                <a:cs typeface="Arial" charset="0"/>
              </a:rPr>
              <a:t> = </a:t>
            </a:r>
            <a:r>
              <a:rPr lang="en-US" sz="3600" b="1">
                <a:cs typeface="Arial" charset="0"/>
              </a:rPr>
              <a:t>453</a:t>
            </a:r>
          </a:p>
        </p:txBody>
      </p:sp>
      <p:sp>
        <p:nvSpPr>
          <p:cNvPr id="48172" name="AutoShape 44"/>
          <p:cNvSpPr>
            <a:spLocks noChangeArrowheads="1"/>
          </p:cNvSpPr>
          <p:nvPr/>
        </p:nvSpPr>
        <p:spPr bwMode="auto">
          <a:xfrm rot="-3080023">
            <a:off x="2047082" y="2821781"/>
            <a:ext cx="360362" cy="1717675"/>
          </a:xfrm>
          <a:prstGeom prst="upArrow">
            <a:avLst>
              <a:gd name="adj1" fmla="val 50000"/>
              <a:gd name="adj2" fmla="val 119163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74" name="Rectangle 46"/>
          <p:cNvSpPr>
            <a:spLocks noChangeArrowheads="1"/>
          </p:cNvSpPr>
          <p:nvPr/>
        </p:nvSpPr>
        <p:spPr bwMode="auto">
          <a:xfrm>
            <a:off x="5303838" y="1341438"/>
            <a:ext cx="5730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 A</a:t>
            </a:r>
            <a:r>
              <a:rPr lang="en-US" sz="2400"/>
              <a:t>,</a:t>
            </a:r>
            <a:r>
              <a:rPr lang="en-US" sz="2400" b="1">
                <a:solidFill>
                  <a:srgbClr val="FF0000"/>
                </a:solidFill>
              </a:rPr>
              <a:t/>
            </a:r>
            <a:br>
              <a:rPr lang="en-US" sz="2400" b="1">
                <a:solidFill>
                  <a:srgbClr val="FF0000"/>
                </a:solidFill>
              </a:rPr>
            </a:br>
            <a:r>
              <a:rPr lang="en-US" sz="2400">
                <a:solidFill>
                  <a:schemeClr val="accent2"/>
                </a:solidFill>
              </a:rPr>
              <a:t>10</a:t>
            </a:r>
            <a:endParaRPr lang="ru-RU" sz="2400">
              <a:solidFill>
                <a:schemeClr val="accent2"/>
              </a:solidFill>
            </a:endParaRPr>
          </a:p>
        </p:txBody>
      </p:sp>
      <p:sp>
        <p:nvSpPr>
          <p:cNvPr id="48175" name="Rectangle 47"/>
          <p:cNvSpPr>
            <a:spLocks noChangeArrowheads="1"/>
          </p:cNvSpPr>
          <p:nvPr/>
        </p:nvSpPr>
        <p:spPr bwMode="auto">
          <a:xfrm>
            <a:off x="5856288" y="1341438"/>
            <a:ext cx="5730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 B</a:t>
            </a:r>
            <a:r>
              <a:rPr lang="en-US" sz="2400"/>
              <a:t>,</a:t>
            </a:r>
            <a:r>
              <a:rPr lang="en-US" sz="2400" b="1">
                <a:solidFill>
                  <a:srgbClr val="FF0000"/>
                </a:solidFill>
              </a:rPr>
              <a:t/>
            </a:r>
            <a:br>
              <a:rPr lang="en-US" sz="2400" b="1">
                <a:solidFill>
                  <a:srgbClr val="FF0000"/>
                </a:solidFill>
              </a:rPr>
            </a:br>
            <a:r>
              <a:rPr lang="en-US" sz="2400">
                <a:solidFill>
                  <a:schemeClr val="accent2"/>
                </a:solidFill>
              </a:rPr>
              <a:t>11</a:t>
            </a:r>
            <a:endParaRPr lang="ru-RU" sz="2400">
              <a:solidFill>
                <a:schemeClr val="accent2"/>
              </a:solidFill>
            </a:endParaRPr>
          </a:p>
        </p:txBody>
      </p:sp>
      <p:sp>
        <p:nvSpPr>
          <p:cNvPr id="48177" name="Rectangle 49"/>
          <p:cNvSpPr>
            <a:spLocks noChangeArrowheads="1"/>
          </p:cNvSpPr>
          <p:nvPr/>
        </p:nvSpPr>
        <p:spPr bwMode="auto">
          <a:xfrm>
            <a:off x="6408738" y="1341438"/>
            <a:ext cx="5730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 C</a:t>
            </a:r>
            <a:r>
              <a:rPr lang="en-US" sz="2400"/>
              <a:t>,</a:t>
            </a:r>
            <a:r>
              <a:rPr lang="en-US" sz="2400" b="1">
                <a:solidFill>
                  <a:srgbClr val="FF0000"/>
                </a:solidFill>
              </a:rPr>
              <a:t/>
            </a:r>
            <a:br>
              <a:rPr lang="en-US" sz="2400" b="1">
                <a:solidFill>
                  <a:srgbClr val="FF0000"/>
                </a:solidFill>
              </a:rPr>
            </a:br>
            <a:r>
              <a:rPr lang="en-US" sz="2400">
                <a:solidFill>
                  <a:schemeClr val="accent2"/>
                </a:solidFill>
              </a:rPr>
              <a:t>12</a:t>
            </a:r>
            <a:endParaRPr lang="ru-RU" sz="2400">
              <a:solidFill>
                <a:schemeClr val="accent2"/>
              </a:solidFill>
            </a:endParaRPr>
          </a:p>
        </p:txBody>
      </p:sp>
      <p:sp>
        <p:nvSpPr>
          <p:cNvPr id="48178" name="Rectangle 50"/>
          <p:cNvSpPr>
            <a:spLocks noChangeArrowheads="1"/>
          </p:cNvSpPr>
          <p:nvPr/>
        </p:nvSpPr>
        <p:spPr bwMode="auto">
          <a:xfrm>
            <a:off x="6961188" y="1341438"/>
            <a:ext cx="5730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 D</a:t>
            </a:r>
            <a:r>
              <a:rPr lang="en-US" sz="2400"/>
              <a:t>,</a:t>
            </a:r>
            <a:r>
              <a:rPr lang="en-US" sz="2400" b="1">
                <a:solidFill>
                  <a:srgbClr val="FF0000"/>
                </a:solidFill>
              </a:rPr>
              <a:t/>
            </a:r>
            <a:br>
              <a:rPr lang="en-US" sz="2400" b="1">
                <a:solidFill>
                  <a:srgbClr val="FF0000"/>
                </a:solidFill>
              </a:rPr>
            </a:br>
            <a:r>
              <a:rPr lang="en-US" sz="2400">
                <a:solidFill>
                  <a:schemeClr val="accent2"/>
                </a:solidFill>
              </a:rPr>
              <a:t>13</a:t>
            </a:r>
            <a:endParaRPr lang="ru-RU" sz="2400">
              <a:solidFill>
                <a:schemeClr val="accent2"/>
              </a:solidFill>
            </a:endParaRPr>
          </a:p>
        </p:txBody>
      </p:sp>
      <p:sp>
        <p:nvSpPr>
          <p:cNvPr id="48179" name="Rectangle 51"/>
          <p:cNvSpPr>
            <a:spLocks noChangeArrowheads="1"/>
          </p:cNvSpPr>
          <p:nvPr/>
        </p:nvSpPr>
        <p:spPr bwMode="auto">
          <a:xfrm>
            <a:off x="7521575" y="1341438"/>
            <a:ext cx="5556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 E</a:t>
            </a:r>
            <a:r>
              <a:rPr lang="en-US" sz="2400"/>
              <a:t>,</a:t>
            </a:r>
            <a:r>
              <a:rPr lang="en-US" sz="2400" b="1">
                <a:solidFill>
                  <a:srgbClr val="FF0000"/>
                </a:solidFill>
              </a:rPr>
              <a:t/>
            </a:r>
            <a:br>
              <a:rPr lang="en-US" sz="2400" b="1">
                <a:solidFill>
                  <a:srgbClr val="FF0000"/>
                </a:solidFill>
              </a:rPr>
            </a:br>
            <a:r>
              <a:rPr lang="en-US" sz="2400">
                <a:solidFill>
                  <a:schemeClr val="accent2"/>
                </a:solidFill>
              </a:rPr>
              <a:t>14</a:t>
            </a:r>
            <a:endParaRPr lang="ru-RU" sz="2400">
              <a:solidFill>
                <a:schemeClr val="accent2"/>
              </a:solidFill>
            </a:endParaRPr>
          </a:p>
        </p:txBody>
      </p:sp>
      <p:sp>
        <p:nvSpPr>
          <p:cNvPr id="48180" name="Rectangle 52"/>
          <p:cNvSpPr>
            <a:spLocks noChangeArrowheads="1"/>
          </p:cNvSpPr>
          <p:nvPr/>
        </p:nvSpPr>
        <p:spPr bwMode="auto">
          <a:xfrm>
            <a:off x="8081963" y="1341438"/>
            <a:ext cx="5381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 F </a:t>
            </a:r>
            <a:br>
              <a:rPr lang="en-US" sz="2400" b="1">
                <a:solidFill>
                  <a:srgbClr val="FF0000"/>
                </a:solidFill>
              </a:rPr>
            </a:br>
            <a:r>
              <a:rPr lang="en-US" sz="2400">
                <a:solidFill>
                  <a:schemeClr val="accent2"/>
                </a:solidFill>
              </a:rPr>
              <a:t>15</a:t>
            </a:r>
            <a:endParaRPr lang="ru-RU" sz="2400">
              <a:solidFill>
                <a:schemeClr val="accent2"/>
              </a:solidFill>
            </a:endParaRPr>
          </a:p>
        </p:txBody>
      </p:sp>
      <p:sp>
        <p:nvSpPr>
          <p:cNvPr id="48181" name="Rectangle 53"/>
          <p:cNvSpPr>
            <a:spLocks noChangeArrowheads="1"/>
          </p:cNvSpPr>
          <p:nvPr/>
        </p:nvSpPr>
        <p:spPr bwMode="auto">
          <a:xfrm>
            <a:off x="1871663" y="3176588"/>
            <a:ext cx="457200" cy="3873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54000" tIns="10800" rIns="54000" bIns="10800">
            <a:spAutoFit/>
          </a:bodyPr>
          <a:lstStyle/>
          <a:p>
            <a:pPr algn="ctr"/>
            <a:r>
              <a:rPr lang="en-US" sz="2400"/>
              <a:t>B</a:t>
            </a:r>
            <a:endParaRPr lang="ru-RU" sz="2400"/>
          </a:p>
        </p:txBody>
      </p:sp>
      <p:sp>
        <p:nvSpPr>
          <p:cNvPr id="48184" name="Rectangle 56"/>
          <p:cNvSpPr>
            <a:spLocks noChangeArrowheads="1"/>
          </p:cNvSpPr>
          <p:nvPr/>
        </p:nvSpPr>
        <p:spPr bwMode="auto">
          <a:xfrm>
            <a:off x="4572000" y="4581525"/>
            <a:ext cx="514350" cy="6413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r>
              <a:rPr lang="en-US" sz="3600" b="1"/>
              <a:t>C</a:t>
            </a:r>
            <a:endParaRPr lang="ru-RU" sz="36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8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8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8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8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8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48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8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48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48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48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48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48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48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48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 build="p"/>
      <p:bldP spid="48133" grpId="0" animBg="1"/>
      <p:bldP spid="48134" grpId="0" animBg="1"/>
      <p:bldP spid="48135" grpId="0"/>
      <p:bldP spid="48166" grpId="0"/>
      <p:bldP spid="48167" grpId="0" animBg="1"/>
      <p:bldP spid="48168" grpId="0"/>
      <p:bldP spid="48169" grpId="0"/>
      <p:bldP spid="48170" grpId="0"/>
      <p:bldP spid="48171" grpId="0" build="p"/>
      <p:bldP spid="48172" grpId="0" animBg="1"/>
      <p:bldP spid="48174" grpId="0"/>
      <p:bldP spid="48175" grpId="0"/>
      <p:bldP spid="48177" grpId="0"/>
      <p:bldP spid="48178" grpId="0"/>
      <p:bldP spid="48179" grpId="0"/>
      <p:bldP spid="48180" grpId="0"/>
      <p:bldP spid="48181" grpId="0" animBg="1"/>
      <p:bldP spid="4818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Переведите число 79 в 2, 8, 16СС.</a:t>
            </a:r>
          </a:p>
          <a:p>
            <a:r>
              <a:rPr lang="ru-RU" dirty="0" smtClean="0"/>
              <a:t>Переведите числа </a:t>
            </a:r>
            <a:br>
              <a:rPr lang="ru-RU" dirty="0" smtClean="0"/>
            </a:br>
            <a:r>
              <a:rPr lang="ru-RU" dirty="0" smtClean="0"/>
              <a:t>11001011</a:t>
            </a:r>
            <a:r>
              <a:rPr lang="ru-RU" baseline="-25000" dirty="0" smtClean="0"/>
              <a:t>2</a:t>
            </a:r>
            <a:br>
              <a:rPr lang="ru-RU" baseline="-25000" dirty="0" smtClean="0"/>
            </a:br>
            <a:r>
              <a:rPr lang="ru-RU" dirty="0" smtClean="0"/>
              <a:t>145</a:t>
            </a:r>
            <a:r>
              <a:rPr lang="ru-RU" baseline="-25000" dirty="0" smtClean="0"/>
              <a:t>8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2В1</a:t>
            </a:r>
            <a:r>
              <a:rPr lang="ru-RU" baseline="-25000" dirty="0" smtClean="0"/>
              <a:t>16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в десятичную систему счисления.</a:t>
            </a:r>
          </a:p>
          <a:p>
            <a:pPr>
              <a:buNone/>
            </a:pPr>
            <a:r>
              <a:rPr lang="ru-RU" dirty="0" smtClean="0"/>
              <a:t>ДЗ: доделать примеры до конца, параграф 19, практическая работа «Представление чисел» (№1, 2, 3а,4аб,5абвг,6а). Сфотографировать работу, прислать </a:t>
            </a:r>
            <a:r>
              <a:rPr lang="ru-RU" smtClean="0"/>
              <a:t>на почту.</a:t>
            </a:r>
            <a:endParaRPr lang="ru-RU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320</Words>
  <Application>Microsoft Office PowerPoint</Application>
  <PresentationFormat>Экран (4:3)</PresentationFormat>
  <Paragraphs>113</Paragraphs>
  <Slides>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Системы счисления</vt:lpstr>
      <vt:lpstr>Слайд 2</vt:lpstr>
      <vt:lpstr>Системы счисления</vt:lpstr>
      <vt:lpstr>Слайд 4</vt:lpstr>
      <vt:lpstr>Слайд 5</vt:lpstr>
      <vt:lpstr>Слайд 6</vt:lpstr>
      <vt:lpstr>Задание: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Системы счисления</dc:title>
  <dc:creator>npb-220</dc:creator>
  <cp:lastModifiedBy>npb-220</cp:lastModifiedBy>
  <cp:revision>2</cp:revision>
  <dcterms:created xsi:type="dcterms:W3CDTF">2020-04-09T03:52:50Z</dcterms:created>
  <dcterms:modified xsi:type="dcterms:W3CDTF">2020-04-09T04:07:06Z</dcterms:modified>
</cp:coreProperties>
</file>